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6346F-ABA0-41F8-B84B-2D5D3569B5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FD5C-89B4-4C30-B43A-C62FF0300143}" type="datetimeFigureOut">
              <a:rPr lang="nl-NL" smtClean="0"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4EF6-590C-49D1-89A8-C977764569A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6A1 Stofwisseling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886200"/>
            <a:ext cx="6769100" cy="1752600"/>
          </a:xfrm>
        </p:spPr>
        <p:txBody>
          <a:bodyPr/>
          <a:lstStyle/>
          <a:p>
            <a:pPr eaLnBrk="1" hangingPunct="1"/>
            <a:r>
              <a:rPr lang="nl-NL" smtClean="0"/>
              <a:t>B5 Regulatie van de genexpressie.</a:t>
            </a:r>
          </a:p>
          <a:p>
            <a:pPr eaLnBrk="1" hangingPunct="1"/>
            <a:r>
              <a:rPr lang="nl-NL" smtClean="0"/>
              <a:t>B6 Mutaties.</a:t>
            </a:r>
          </a:p>
          <a:p>
            <a:pPr eaLnBrk="1" hangingPunct="1"/>
            <a:r>
              <a:rPr lang="nl-NL" smtClean="0"/>
              <a:t>B7 Genetische modificaties.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DNA bevat ‘</a:t>
            </a:r>
            <a:r>
              <a:rPr lang="nl-NL" smtClean="0">
                <a:solidFill>
                  <a:srgbClr val="FF3300"/>
                </a:solidFill>
              </a:rPr>
              <a:t>overbodige’ stukken</a:t>
            </a:r>
          </a:p>
        </p:txBody>
      </p:sp>
      <p:sp>
        <p:nvSpPr>
          <p:cNvPr id="11267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De functie van deze ‘</a:t>
            </a:r>
            <a:r>
              <a:rPr lang="nl-NL" b="1" smtClean="0">
                <a:solidFill>
                  <a:srgbClr val="FF0000"/>
                </a:solidFill>
              </a:rPr>
              <a:t>introns</a:t>
            </a:r>
            <a:r>
              <a:rPr lang="nl-NL" smtClean="0"/>
              <a:t>’ is onduidelijk.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Ze worden eruit geknipt.</a:t>
            </a:r>
          </a:p>
          <a:p>
            <a:pPr eaLnBrk="1" hangingPunct="1"/>
            <a:endParaRPr lang="nl-NL" smtClean="0"/>
          </a:p>
          <a:p>
            <a:pPr eaLnBrk="1" hangingPunct="1">
              <a:buFontTx/>
              <a:buNone/>
            </a:pPr>
            <a:endParaRPr lang="nl-NL" smtClean="0"/>
          </a:p>
        </p:txBody>
      </p:sp>
      <p:pic>
        <p:nvPicPr>
          <p:cNvPr id="11268" name="Picture 2" descr="F:\DATA\FOTO'S 3 START PP'S\P1000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r>
              <a:rPr lang="nl-NL" smtClean="0"/>
              <a:t>De </a:t>
            </a:r>
            <a:r>
              <a:rPr lang="nl-NL" smtClean="0">
                <a:solidFill>
                  <a:srgbClr val="FF3300"/>
                </a:solidFill>
              </a:rPr>
              <a:t>introns</a:t>
            </a:r>
            <a:r>
              <a:rPr lang="nl-NL" smtClean="0"/>
              <a:t> worden uit het mRNA geknipt.</a:t>
            </a:r>
          </a:p>
        </p:txBody>
      </p:sp>
      <p:pic>
        <p:nvPicPr>
          <p:cNvPr id="12291" name="Picture 2" descr="F:\DATA\FOTO'S 3 START PP'S\P10007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47913"/>
            <a:ext cx="4495800" cy="3438525"/>
          </a:xfrm>
          <a:noFill/>
        </p:spPr>
      </p:pic>
      <p:pic>
        <p:nvPicPr>
          <p:cNvPr id="12292" name="Picture 3" descr="F:\DATA\FOTO'S 3 START PP'S\P10007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495800" cy="343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mtClean="0"/>
              <a:t>RNA-interferentie.</a:t>
            </a:r>
            <a:r>
              <a:rPr lang="nl-NL" sz="2400" smtClean="0"/>
              <a:t/>
            </a:r>
            <a:br>
              <a:rPr lang="nl-NL" sz="2400" smtClean="0"/>
            </a:br>
            <a:r>
              <a:rPr lang="nl-NL" sz="2400" smtClean="0"/>
              <a:t>RNA speelt een rol bij regulatie van de genexpressie.</a:t>
            </a:r>
            <a:br>
              <a:rPr lang="nl-NL" sz="2400" smtClean="0"/>
            </a:br>
            <a:r>
              <a:rPr lang="nl-NL" sz="2400" smtClean="0"/>
              <a:t>En ‘</a:t>
            </a:r>
            <a:r>
              <a:rPr lang="nl-NL" sz="2400" b="1" smtClean="0">
                <a:solidFill>
                  <a:srgbClr val="FF0000"/>
                </a:solidFill>
              </a:rPr>
              <a:t>dicer</a:t>
            </a:r>
            <a:r>
              <a:rPr lang="nl-NL" sz="2400" smtClean="0"/>
              <a:t>’ knipt korte stukjes = micro RNA  (</a:t>
            </a:r>
            <a:r>
              <a:rPr lang="nl-NL" sz="2400" b="1" smtClean="0">
                <a:solidFill>
                  <a:srgbClr val="FF0000"/>
                </a:solidFill>
              </a:rPr>
              <a:t>miRNA</a:t>
            </a:r>
            <a:r>
              <a:rPr lang="nl-NL" sz="2400" smtClean="0"/>
              <a:t>).</a:t>
            </a:r>
            <a:br>
              <a:rPr lang="nl-NL" sz="2400" smtClean="0"/>
            </a:br>
            <a:r>
              <a:rPr lang="nl-NL" sz="2400" smtClean="0"/>
              <a:t>miRNA bindt aan een eiwit  </a:t>
            </a:r>
            <a:r>
              <a:rPr lang="nl-NL" sz="2400" smtClean="0">
                <a:sym typeface="Wingdings" pitchFamily="2" charset="2"/>
              </a:rPr>
              <a:t>  miRNA-eiwitcomplex.</a:t>
            </a:r>
            <a:br>
              <a:rPr lang="nl-NL" sz="2400" smtClean="0">
                <a:sym typeface="Wingdings" pitchFamily="2" charset="2"/>
              </a:rPr>
            </a:br>
            <a:r>
              <a:rPr lang="nl-NL" sz="2400" smtClean="0">
                <a:sym typeface="Wingdings" pitchFamily="2" charset="2"/>
              </a:rPr>
              <a:t>Dit eiwitcomplex </a:t>
            </a:r>
            <a:r>
              <a:rPr lang="nl-NL" sz="2400" b="1" smtClean="0">
                <a:solidFill>
                  <a:srgbClr val="FF0000"/>
                </a:solidFill>
                <a:sym typeface="Wingdings" pitchFamily="2" charset="2"/>
              </a:rPr>
              <a:t>blokkeert de translatie</a:t>
            </a:r>
            <a:r>
              <a:rPr lang="nl-NL" sz="2400" smtClean="0">
                <a:sym typeface="Wingdings" pitchFamily="2" charset="2"/>
              </a:rPr>
              <a:t> </a:t>
            </a:r>
            <a:br>
              <a:rPr lang="nl-NL" sz="2400" smtClean="0">
                <a:sym typeface="Wingdings" pitchFamily="2" charset="2"/>
              </a:rPr>
            </a:br>
            <a:r>
              <a:rPr lang="nl-NL" sz="2400" smtClean="0">
                <a:sym typeface="Wingdings" pitchFamily="2" charset="2"/>
              </a:rPr>
              <a:t>en </a:t>
            </a:r>
            <a:r>
              <a:rPr lang="nl-NL" sz="2400" smtClean="0">
                <a:solidFill>
                  <a:srgbClr val="FF0000"/>
                </a:solidFill>
                <a:sym typeface="Wingdings" pitchFamily="2" charset="2"/>
              </a:rPr>
              <a:t>breekt doel-m_RNA af</a:t>
            </a:r>
            <a:endParaRPr lang="nl-NL" smtClean="0">
              <a:solidFill>
                <a:srgbClr val="FF0000"/>
              </a:solidFill>
            </a:endParaRPr>
          </a:p>
        </p:txBody>
      </p:sp>
      <p:pic>
        <p:nvPicPr>
          <p:cNvPr id="13315" name="Picture 2" descr="F:\DATA\FOTO'S 3 START PP'S\P1000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00375"/>
            <a:ext cx="4395788" cy="3457575"/>
          </a:xfrm>
          <a:noFill/>
        </p:spPr>
      </p:pic>
      <p:pic>
        <p:nvPicPr>
          <p:cNvPr id="13316" name="Picture 4" descr="F:\DATA\FOTO'S 3 START PP'S\P10008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3000375"/>
            <a:ext cx="4714875" cy="345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nl-NL" smtClean="0"/>
              <a:t>                           Mutaties.</a:t>
            </a: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nl-NL" smtClean="0"/>
              <a:t>Plotselinge </a:t>
            </a:r>
            <a:r>
              <a:rPr lang="nl-NL" b="1" smtClean="0">
                <a:solidFill>
                  <a:srgbClr val="FF0000"/>
                </a:solidFill>
              </a:rPr>
              <a:t>verandering van het DNA.</a:t>
            </a:r>
          </a:p>
          <a:p>
            <a:pPr eaLnBrk="1" hangingPunct="1">
              <a:buFontTx/>
              <a:buNone/>
            </a:pPr>
            <a:endParaRPr lang="nl-NL" sz="800" smtClean="0"/>
          </a:p>
          <a:p>
            <a:pPr eaLnBrk="1" hangingPunct="1"/>
            <a:r>
              <a:rPr lang="nl-NL" smtClean="0"/>
              <a:t>Mutaties zijn </a:t>
            </a:r>
            <a:r>
              <a:rPr lang="nl-NL" b="1" smtClean="0">
                <a:solidFill>
                  <a:srgbClr val="FF0000"/>
                </a:solidFill>
              </a:rPr>
              <a:t>erfelijk.</a:t>
            </a:r>
          </a:p>
          <a:p>
            <a:pPr eaLnBrk="1" hangingPunct="1">
              <a:buFontTx/>
              <a:buNone/>
            </a:pPr>
            <a:endParaRPr lang="nl-NL" sz="800" smtClean="0"/>
          </a:p>
          <a:p>
            <a:pPr eaLnBrk="1" hangingPunct="1"/>
            <a:r>
              <a:rPr lang="nl-NL" smtClean="0"/>
              <a:t>Broomuracil is een mutagene stof.</a:t>
            </a:r>
          </a:p>
          <a:p>
            <a:pPr eaLnBrk="1" hangingPunct="1">
              <a:buFontTx/>
              <a:buNone/>
            </a:pPr>
            <a:endParaRPr lang="nl-NL" sz="800" smtClean="0"/>
          </a:p>
          <a:p>
            <a:pPr eaLnBrk="1" hangingPunct="1"/>
            <a:r>
              <a:rPr lang="nl-NL" b="1" smtClean="0">
                <a:solidFill>
                  <a:srgbClr val="FF0000"/>
                </a:solidFill>
              </a:rPr>
              <a:t>Punt-mutatie</a:t>
            </a:r>
            <a:r>
              <a:rPr lang="nl-NL" smtClean="0"/>
              <a:t>.</a:t>
            </a:r>
          </a:p>
        </p:txBody>
      </p:sp>
      <p:pic>
        <p:nvPicPr>
          <p:cNvPr id="16388" name="Picture 2" descr="F:\DATA\FOTO'S 3 START PP'S\P10007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nl-NL" smtClean="0"/>
              <a:t>Mutaties.</a:t>
            </a:r>
          </a:p>
        </p:txBody>
      </p:sp>
      <p:sp>
        <p:nvSpPr>
          <p:cNvPr id="17411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071563"/>
            <a:ext cx="8686800" cy="5286375"/>
          </a:xfrm>
        </p:spPr>
        <p:txBody>
          <a:bodyPr/>
          <a:lstStyle/>
          <a:p>
            <a:pPr eaLnBrk="1" hangingPunct="1"/>
            <a:r>
              <a:rPr lang="nl-NL" smtClean="0"/>
              <a:t>Vooral effectief in </a:t>
            </a:r>
            <a:r>
              <a:rPr lang="nl-NL" b="1" smtClean="0">
                <a:solidFill>
                  <a:srgbClr val="FF0000"/>
                </a:solidFill>
              </a:rPr>
              <a:t>geslachtscellen</a:t>
            </a:r>
            <a:r>
              <a:rPr lang="nl-NL" smtClean="0"/>
              <a:t>.</a:t>
            </a:r>
          </a:p>
          <a:p>
            <a:pPr eaLnBrk="1" hangingPunct="1"/>
            <a:r>
              <a:rPr lang="nl-NL" smtClean="0"/>
              <a:t>Er ontstaat een ander M-RNA.</a:t>
            </a:r>
          </a:p>
          <a:p>
            <a:pPr eaLnBrk="1" hangingPunct="1"/>
            <a:r>
              <a:rPr lang="nl-NL" smtClean="0"/>
              <a:t>Één ander aminozuur hoeft geen effect te hebben.</a:t>
            </a:r>
          </a:p>
          <a:p>
            <a:pPr eaLnBrk="1" hangingPunct="1"/>
            <a:r>
              <a:rPr lang="nl-NL" smtClean="0"/>
              <a:t>Wel als het bv in het actieve centrum van een enzym zit.</a:t>
            </a:r>
          </a:p>
          <a:p>
            <a:pPr eaLnBrk="1" hangingPunct="1"/>
            <a:r>
              <a:rPr lang="nl-NL" smtClean="0"/>
              <a:t>Het gen in het </a:t>
            </a:r>
            <a:r>
              <a:rPr lang="nl-NL" b="1" smtClean="0">
                <a:solidFill>
                  <a:srgbClr val="FF0000"/>
                </a:solidFill>
              </a:rPr>
              <a:t>homologe chromosoom </a:t>
            </a:r>
            <a:r>
              <a:rPr lang="nl-NL" smtClean="0"/>
              <a:t>kan de werking van een defect gen overnemen.</a:t>
            </a:r>
          </a:p>
          <a:p>
            <a:pPr eaLnBrk="1" hangingPunct="1"/>
            <a:r>
              <a:rPr lang="nl-NL" smtClean="0"/>
              <a:t>De meeste mutaties zijn recessief.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Mutagene straling.</a:t>
            </a:r>
          </a:p>
        </p:txBody>
      </p:sp>
      <p:sp>
        <p:nvSpPr>
          <p:cNvPr id="18435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428750"/>
            <a:ext cx="4495800" cy="4857750"/>
          </a:xfrm>
        </p:spPr>
        <p:txBody>
          <a:bodyPr/>
          <a:lstStyle/>
          <a:p>
            <a:pPr eaLnBrk="1" hangingPunct="1"/>
            <a:r>
              <a:rPr lang="nl-NL" smtClean="0"/>
              <a:t>UV-straling verbreekt verbindingen.</a:t>
            </a:r>
          </a:p>
          <a:p>
            <a:pPr eaLnBrk="1" hangingPunct="1"/>
            <a:r>
              <a:rPr lang="nl-NL" smtClean="0"/>
              <a:t>2 T-nucleotiden gaan een binding aan.</a:t>
            </a:r>
          </a:p>
          <a:p>
            <a:pPr eaLnBrk="1" hangingPunct="1"/>
            <a:r>
              <a:rPr lang="nl-NL" b="1" smtClean="0">
                <a:solidFill>
                  <a:srgbClr val="FF0000"/>
                </a:solidFill>
              </a:rPr>
              <a:t>Repair-enzymen</a:t>
            </a:r>
            <a:r>
              <a:rPr lang="nl-NL" smtClean="0"/>
              <a:t> kunnen deze schade herstellen</a:t>
            </a:r>
          </a:p>
          <a:p>
            <a:pPr eaLnBrk="1" hangingPunct="1"/>
            <a:r>
              <a:rPr lang="nl-NL" smtClean="0"/>
              <a:t>Radioactieve straling is mutageen.</a:t>
            </a:r>
          </a:p>
        </p:txBody>
      </p:sp>
      <p:pic>
        <p:nvPicPr>
          <p:cNvPr id="18436" name="Picture 2" descr="F:\DATA\FOTO'S 3 START PP'S\P1000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57375"/>
            <a:ext cx="4495800" cy="3519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Chromosoom-mutatie.</a:t>
            </a:r>
          </a:p>
        </p:txBody>
      </p:sp>
      <p:sp>
        <p:nvSpPr>
          <p:cNvPr id="19459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Een of meer genen worden losgeknipt en in een ander chromosoom geplakt.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Transposons = verplaatst DNA.</a:t>
            </a:r>
          </a:p>
        </p:txBody>
      </p:sp>
      <p:pic>
        <p:nvPicPr>
          <p:cNvPr id="19460" name="Picture 2" descr="F:\DATA\FOTO'S 3 START PP'S\P10007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Genoom mutatie</a:t>
            </a:r>
          </a:p>
        </p:txBody>
      </p:sp>
      <p:sp>
        <p:nvSpPr>
          <p:cNvPr id="2048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352925" cy="4525963"/>
          </a:xfrm>
        </p:spPr>
        <p:txBody>
          <a:bodyPr/>
          <a:lstStyle/>
          <a:p>
            <a:pPr eaLnBrk="1" hangingPunct="1"/>
            <a:r>
              <a:rPr lang="nl-NL" smtClean="0"/>
              <a:t>Een chemisch stof voorkomt de verdeling van de chromosomen tijdens de mitose.</a:t>
            </a:r>
          </a:p>
          <a:p>
            <a:pPr eaLnBrk="1" hangingPunct="1"/>
            <a:r>
              <a:rPr lang="nl-NL" smtClean="0"/>
              <a:t>Normale cel = </a:t>
            </a:r>
            <a:r>
              <a:rPr lang="nl-NL" b="1" smtClean="0">
                <a:solidFill>
                  <a:srgbClr val="FF0000"/>
                </a:solidFill>
              </a:rPr>
              <a:t>2N</a:t>
            </a:r>
            <a:r>
              <a:rPr lang="nl-NL" smtClean="0"/>
              <a:t>.</a:t>
            </a:r>
          </a:p>
          <a:p>
            <a:pPr eaLnBrk="1" hangingPunct="1"/>
            <a:r>
              <a:rPr lang="nl-NL" smtClean="0"/>
              <a:t>Deze cel heeft </a:t>
            </a:r>
            <a:r>
              <a:rPr lang="nl-NL" b="1" smtClean="0">
                <a:solidFill>
                  <a:srgbClr val="FF0000"/>
                </a:solidFill>
              </a:rPr>
              <a:t>4N</a:t>
            </a:r>
            <a:r>
              <a:rPr lang="nl-NL" smtClean="0"/>
              <a:t>.</a:t>
            </a:r>
          </a:p>
          <a:p>
            <a:pPr eaLnBrk="1" hangingPunct="1"/>
            <a:r>
              <a:rPr lang="nl-NL" smtClean="0"/>
              <a:t>Bv graan en tomaat.</a:t>
            </a:r>
          </a:p>
        </p:txBody>
      </p:sp>
      <p:pic>
        <p:nvPicPr>
          <p:cNvPr id="20484" name="Picture 2" descr="F:\DATA\FOTO'S 3 START PP'S\P1000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47913"/>
            <a:ext cx="4495800" cy="3795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Non-disjunctie</a:t>
            </a:r>
          </a:p>
        </p:txBody>
      </p:sp>
      <p:sp>
        <p:nvSpPr>
          <p:cNvPr id="2150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281488" cy="4525963"/>
          </a:xfrm>
        </p:spPr>
        <p:txBody>
          <a:bodyPr/>
          <a:lstStyle/>
          <a:p>
            <a:pPr eaLnBrk="1" hangingPunct="1"/>
            <a:r>
              <a:rPr lang="nl-NL" smtClean="0"/>
              <a:t>Bij de kerndeling komt een chromosoom teveel in een dochtercel.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Bv syndroom van  Down. </a:t>
            </a:r>
          </a:p>
        </p:txBody>
      </p:sp>
      <p:pic>
        <p:nvPicPr>
          <p:cNvPr id="21508" name="Tijdelijke aanduiding voor inhoud 4" descr="marco_slootbee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2000250"/>
            <a:ext cx="2428875" cy="350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Genexpressie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nl-NL" smtClean="0"/>
              <a:t>De mens heeft ongeveer 30.000 genen die alle in bijna elke  lichaamscel aanwezig zijn.</a:t>
            </a:r>
          </a:p>
          <a:p>
            <a:pPr eaLnBrk="1" hangingPunct="1"/>
            <a:r>
              <a:rPr lang="nl-NL" smtClean="0"/>
              <a:t>Slechts een klein aantal genen is nodig in een bepaalde cel.</a:t>
            </a:r>
          </a:p>
          <a:p>
            <a:pPr eaLnBrk="1" hangingPunct="1">
              <a:buFontTx/>
              <a:buNone/>
            </a:pPr>
            <a:endParaRPr lang="nl-NL" sz="1200" smtClean="0"/>
          </a:p>
          <a:p>
            <a:pPr eaLnBrk="1" hangingPunct="1"/>
            <a:r>
              <a:rPr lang="nl-NL" smtClean="0">
                <a:solidFill>
                  <a:srgbClr val="FF3300"/>
                </a:solidFill>
              </a:rPr>
              <a:t>Genexpressie</a:t>
            </a:r>
            <a:r>
              <a:rPr lang="nl-NL" smtClean="0"/>
              <a:t>: het tot </a:t>
            </a:r>
            <a:r>
              <a:rPr lang="nl-NL" smtClean="0">
                <a:solidFill>
                  <a:srgbClr val="FF3300"/>
                </a:solidFill>
              </a:rPr>
              <a:t>uiting</a:t>
            </a:r>
            <a:r>
              <a:rPr lang="nl-NL" smtClean="0"/>
              <a:t> komen van een gen</a:t>
            </a:r>
          </a:p>
          <a:p>
            <a:pPr eaLnBrk="1" hangingPunct="1">
              <a:buFontTx/>
              <a:buNone/>
            </a:pPr>
            <a:endParaRPr lang="nl-NL" sz="1200" smtClean="0"/>
          </a:p>
          <a:p>
            <a:pPr eaLnBrk="1" hangingPunct="1"/>
            <a:r>
              <a:rPr lang="nl-NL" smtClean="0"/>
              <a:t>Alle andere genen zijn </a:t>
            </a:r>
            <a:r>
              <a:rPr lang="nl-NL" smtClean="0">
                <a:solidFill>
                  <a:srgbClr val="FF3300"/>
                </a:solidFill>
              </a:rPr>
              <a:t>geblokkeerd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FF3300"/>
                </a:solidFill>
              </a:rPr>
              <a:t>Enzyminductie</a:t>
            </a:r>
            <a:r>
              <a:rPr lang="nl-NL" smtClean="0"/>
              <a:t>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800" b="1" smtClean="0">
                <a:solidFill>
                  <a:srgbClr val="FF0000"/>
                </a:solidFill>
              </a:rPr>
              <a:t> Induceren</a:t>
            </a:r>
            <a:r>
              <a:rPr lang="nl-NL" sz="2800" smtClean="0"/>
              <a:t> = op gang brengen.</a:t>
            </a:r>
          </a:p>
          <a:p>
            <a:pPr eaLnBrk="1" hangingPunct="1"/>
            <a:r>
              <a:rPr lang="nl-NL" sz="2800" b="1" smtClean="0">
                <a:solidFill>
                  <a:srgbClr val="FF3300"/>
                </a:solidFill>
              </a:rPr>
              <a:t>Lactose</a:t>
            </a:r>
            <a:r>
              <a:rPr lang="nl-NL" sz="2800" smtClean="0"/>
              <a:t> toevoegen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= de inductor</a:t>
            </a:r>
            <a:endParaRPr lang="nl-NL" sz="2800" smtClean="0"/>
          </a:p>
          <a:p>
            <a:pPr eaLnBrk="1" hangingPunct="1"/>
            <a:r>
              <a:rPr lang="nl-NL" sz="2800" smtClean="0"/>
              <a:t>Veroorzaakt toename van bacterie-eiwitten </a:t>
            </a:r>
            <a:endParaRPr lang="nl-NL" sz="2800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nl-NL" sz="2800" b="1" smtClean="0">
                <a:solidFill>
                  <a:srgbClr val="FF3300"/>
                </a:solidFill>
              </a:rPr>
              <a:t>	= het enzym </a:t>
            </a:r>
          </a:p>
          <a:p>
            <a:pPr eaLnBrk="1" hangingPunct="1">
              <a:buFontTx/>
              <a:buNone/>
            </a:pPr>
            <a:r>
              <a:rPr lang="nl-NL" sz="2800" b="1" smtClean="0">
                <a:solidFill>
                  <a:srgbClr val="FF3300"/>
                </a:solidFill>
              </a:rPr>
              <a:t>    B-galactosidase</a:t>
            </a:r>
            <a:r>
              <a:rPr lang="nl-NL" sz="2800" b="1" smtClean="0"/>
              <a:t>.</a:t>
            </a:r>
          </a:p>
          <a:p>
            <a:pPr eaLnBrk="1" hangingPunct="1"/>
            <a:endParaRPr lang="nl-NL" sz="2800" b="1" smtClean="0"/>
          </a:p>
        </p:txBody>
      </p:sp>
      <p:pic>
        <p:nvPicPr>
          <p:cNvPr id="4100" name="Picture 5" descr="P10007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Soorten genen.</a:t>
            </a:r>
          </a:p>
        </p:txBody>
      </p:sp>
      <p:sp>
        <p:nvSpPr>
          <p:cNvPr id="5123" name="Tijdelijke aanduiding voor inhoud 5"/>
          <p:cNvSpPr>
            <a:spLocks noGrp="1"/>
          </p:cNvSpPr>
          <p:nvPr>
            <p:ph idx="1"/>
          </p:nvPr>
        </p:nvSpPr>
        <p:spPr>
          <a:xfrm>
            <a:off x="214313" y="1600200"/>
            <a:ext cx="8929687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b="1" smtClean="0">
                <a:solidFill>
                  <a:srgbClr val="FF0000"/>
                </a:solidFill>
              </a:rPr>
              <a:t>Structuurgen</a:t>
            </a:r>
            <a:r>
              <a:rPr lang="nl-NL" smtClean="0"/>
              <a:t>: 	info voor eiwitsynthese</a:t>
            </a:r>
          </a:p>
          <a:p>
            <a:pPr eaLnBrk="1" hangingPunct="1">
              <a:buFontTx/>
              <a:buNone/>
            </a:pPr>
            <a:r>
              <a:rPr lang="nl-NL" smtClean="0"/>
              <a:t>					</a:t>
            </a:r>
            <a:r>
              <a:rPr lang="nl-NL" smtClean="0">
                <a:sym typeface="Wingdings" pitchFamily="2" charset="2"/>
              </a:rPr>
              <a:t>vorming  mRNA + tRNA +   </a:t>
            </a:r>
          </a:p>
          <a:p>
            <a:pPr eaLnBrk="1" hangingPunct="1">
              <a:buFontTx/>
              <a:buNone/>
            </a:pPr>
            <a:r>
              <a:rPr lang="nl-NL" smtClean="0">
                <a:sym typeface="Wingdings" pitchFamily="2" charset="2"/>
              </a:rPr>
              <a:t>                                    rRNA.</a:t>
            </a:r>
          </a:p>
          <a:p>
            <a:pPr eaLnBrk="1" hangingPunct="1">
              <a:buFontTx/>
              <a:buNone/>
            </a:pPr>
            <a:endParaRPr lang="nl-NL" sz="800" smtClean="0"/>
          </a:p>
          <a:p>
            <a:pPr eaLnBrk="1" hangingPunct="1"/>
            <a:r>
              <a:rPr lang="nl-NL" b="1" smtClean="0">
                <a:solidFill>
                  <a:srgbClr val="FF0000"/>
                </a:solidFill>
                <a:sym typeface="Wingdings" pitchFamily="2" charset="2"/>
              </a:rPr>
              <a:t>Promotor</a:t>
            </a:r>
            <a:r>
              <a:rPr lang="nl-NL" smtClean="0">
                <a:sym typeface="Wingdings" pitchFamily="2" charset="2"/>
              </a:rPr>
              <a:t>: 		plaats waar het RNA-	afb 67		polymerase kan binden.</a:t>
            </a:r>
          </a:p>
          <a:p>
            <a:pPr eaLnBrk="1" hangingPunct="1">
              <a:buFontTx/>
              <a:buNone/>
            </a:pPr>
            <a:endParaRPr lang="nl-NL" sz="800" smtClean="0">
              <a:sym typeface="Wingdings" pitchFamily="2" charset="2"/>
            </a:endParaRPr>
          </a:p>
          <a:p>
            <a:pPr eaLnBrk="1" hangingPunct="1"/>
            <a:r>
              <a:rPr lang="nl-NL" b="1" smtClean="0">
                <a:solidFill>
                  <a:srgbClr val="FF0000"/>
                </a:solidFill>
                <a:sym typeface="Wingdings" pitchFamily="2" charset="2"/>
              </a:rPr>
              <a:t>Operator</a:t>
            </a:r>
            <a:r>
              <a:rPr lang="nl-NL" smtClean="0">
                <a:sym typeface="Wingdings" pitchFamily="2" charset="2"/>
              </a:rPr>
              <a:t>: 		plaats waar de 						repressor zich kan binden.</a:t>
            </a:r>
          </a:p>
          <a:p>
            <a:pPr eaLnBrk="1" hangingPunct="1">
              <a:buFontTx/>
              <a:buNone/>
            </a:pPr>
            <a:endParaRPr lang="nl-NL" sz="800" smtClean="0">
              <a:sym typeface="Wingdings" pitchFamily="2" charset="2"/>
            </a:endParaRPr>
          </a:p>
          <a:p>
            <a:pPr eaLnBrk="1" hangingPunct="1"/>
            <a:r>
              <a:rPr lang="nl-NL" b="1" smtClean="0">
                <a:solidFill>
                  <a:srgbClr val="FF0000"/>
                </a:solidFill>
                <a:sym typeface="Wingdings" pitchFamily="2" charset="2"/>
              </a:rPr>
              <a:t>Regulatorgen</a:t>
            </a:r>
            <a:r>
              <a:rPr lang="nl-NL" smtClean="0">
                <a:sym typeface="Wingdings" pitchFamily="2" charset="2"/>
              </a:rPr>
              <a:t>: 	produceren repressoren.</a:t>
            </a:r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Blokkering van genen.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l-NL" sz="2400" b="1" smtClean="0"/>
              <a:t>Genen zijn afgedekt door eiwitten:</a:t>
            </a:r>
          </a:p>
          <a:p>
            <a:pPr eaLnBrk="1" hangingPunct="1"/>
            <a:r>
              <a:rPr lang="nl-NL" sz="2400" b="1" smtClean="0">
                <a:solidFill>
                  <a:srgbClr val="FF3300"/>
                </a:solidFill>
              </a:rPr>
              <a:t>Repressormolecuul is gebonden aan operator</a:t>
            </a:r>
          </a:p>
          <a:p>
            <a:pPr eaLnBrk="1" hangingPunct="1"/>
            <a:r>
              <a:rPr lang="en-US" sz="2400" b="1" smtClean="0">
                <a:solidFill>
                  <a:srgbClr val="FF3300"/>
                </a:solidFill>
              </a:rPr>
              <a:t>RNA-polymerase kan dan niet binden aan promotor</a:t>
            </a:r>
            <a:endParaRPr lang="nl-NL" sz="2400" b="1" smtClean="0">
              <a:solidFill>
                <a:srgbClr val="FF3300"/>
              </a:solidFill>
            </a:endParaRPr>
          </a:p>
          <a:p>
            <a:pPr eaLnBrk="1" hangingPunct="1"/>
            <a:r>
              <a:rPr lang="en-US" sz="2400" b="1" smtClean="0">
                <a:solidFill>
                  <a:srgbClr val="FF3300"/>
                </a:solidFill>
              </a:rPr>
              <a:t>Transcriptie wordt daardoor verhinderd</a:t>
            </a:r>
            <a:endParaRPr lang="nl-NL" sz="2400" b="1" smtClean="0">
              <a:solidFill>
                <a:srgbClr val="FF3300"/>
              </a:solidFill>
            </a:endParaRPr>
          </a:p>
          <a:p>
            <a:pPr eaLnBrk="1" hangingPunct="1"/>
            <a:r>
              <a:rPr lang="nl-NL" sz="2400" b="1" smtClean="0"/>
              <a:t>Het gen kan dus niet afgelezen worden</a:t>
            </a:r>
            <a:r>
              <a:rPr lang="nl-NL" sz="2800" b="1" smtClean="0"/>
              <a:t>.</a:t>
            </a:r>
          </a:p>
          <a:p>
            <a:pPr eaLnBrk="1" hangingPunct="1"/>
            <a:endParaRPr lang="nl-NL" sz="2800" b="1" smtClean="0"/>
          </a:p>
        </p:txBody>
      </p:sp>
      <p:pic>
        <p:nvPicPr>
          <p:cNvPr id="6148" name="Picture 6" descr="P10007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eaLnBrk="1" hangingPunct="1"/>
            <a:r>
              <a:rPr lang="nl-NL" smtClean="0"/>
              <a:t>De repressor blokkeert de operator.</a:t>
            </a:r>
            <a:br>
              <a:rPr lang="nl-NL" smtClean="0"/>
            </a:br>
            <a:r>
              <a:rPr lang="nl-NL" sz="2400" smtClean="0"/>
              <a:t>De repressor is geblokeerd </a:t>
            </a:r>
            <a:r>
              <a:rPr lang="nl-NL" sz="2400" smtClean="0">
                <a:sym typeface="Wingdings" pitchFamily="2" charset="2"/>
              </a:rPr>
              <a:t> geen eiwitsynthese</a:t>
            </a:r>
            <a:r>
              <a:rPr lang="nl-NL" sz="2400" smtClean="0"/>
              <a:t> </a:t>
            </a:r>
          </a:p>
        </p:txBody>
      </p:sp>
      <p:pic>
        <p:nvPicPr>
          <p:cNvPr id="7171" name="Picture 2" descr="F:\DATA\FOTO'S 3 START PP'S\P1000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600200"/>
            <a:ext cx="7429500" cy="5043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mtClean="0"/>
              <a:t>Lactose blokkeert de repressor dus opheffing repressie door inductor.</a:t>
            </a:r>
            <a:br>
              <a:rPr lang="nl-NL" smtClean="0"/>
            </a:br>
            <a:r>
              <a:rPr lang="nl-NL" sz="2400" smtClean="0"/>
              <a:t>De operator is vrij </a:t>
            </a:r>
            <a:r>
              <a:rPr lang="nl-NL" sz="2400" smtClean="0">
                <a:sym typeface="Wingdings" pitchFamily="2" charset="2"/>
              </a:rPr>
              <a:t> mRNA synthese   eiwitsynthese</a:t>
            </a:r>
            <a:r>
              <a:rPr lang="nl-NL" sz="2400" smtClean="0"/>
              <a:t> </a:t>
            </a:r>
          </a:p>
        </p:txBody>
      </p:sp>
      <p:pic>
        <p:nvPicPr>
          <p:cNvPr id="8195" name="Picture 2" descr="F:\DATA\FOTO'S 3 START PP'S\P1000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600200"/>
            <a:ext cx="7000875" cy="497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Blokkeren van de repressor.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nl-NL" b="1" smtClean="0">
                <a:solidFill>
                  <a:srgbClr val="FF0000"/>
                </a:solidFill>
              </a:rPr>
              <a:t>Inductor</a:t>
            </a:r>
            <a:r>
              <a:rPr lang="nl-NL" smtClean="0"/>
              <a:t>:  		het substraat blokkeert 					de repressor.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b="1" smtClean="0">
                <a:solidFill>
                  <a:srgbClr val="FF0000"/>
                </a:solidFill>
              </a:rPr>
              <a:t>Co-repressor</a:t>
            </a:r>
            <a:r>
              <a:rPr lang="nl-NL" smtClean="0"/>
              <a:t>:  	zorgt ervoor dat een </a:t>
            </a:r>
          </a:p>
          <a:p>
            <a:pPr eaLnBrk="1" hangingPunct="1">
              <a:buFontTx/>
              <a:buNone/>
            </a:pPr>
            <a:r>
              <a:rPr lang="nl-NL" smtClean="0"/>
              <a:t>   eiwitten	                repressor juist kan binden.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Een repressor kan dus actief of inactief zijn.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Mastergenen.</a:t>
            </a:r>
          </a:p>
        </p:txBody>
      </p:sp>
      <p:sp>
        <p:nvSpPr>
          <p:cNvPr id="1024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sz="2800" smtClean="0"/>
              <a:t>Sturen vele genen tegelijk aan.</a:t>
            </a:r>
          </a:p>
          <a:p>
            <a:pPr eaLnBrk="1" hangingPunct="1"/>
            <a:r>
              <a:rPr lang="nl-NL" sz="2800" smtClean="0"/>
              <a:t>Genen </a:t>
            </a:r>
            <a:r>
              <a:rPr lang="nl-NL" sz="2800" smtClean="0">
                <a:solidFill>
                  <a:srgbClr val="FF0000"/>
                </a:solidFill>
              </a:rPr>
              <a:t>in</a:t>
            </a:r>
            <a:r>
              <a:rPr lang="nl-NL" sz="2800" smtClean="0"/>
              <a:t>schakelen  of juist </a:t>
            </a:r>
            <a:r>
              <a:rPr lang="nl-NL" sz="2800" smtClean="0">
                <a:solidFill>
                  <a:srgbClr val="FF0000"/>
                </a:solidFill>
              </a:rPr>
              <a:t>uit</a:t>
            </a:r>
            <a:r>
              <a:rPr lang="nl-NL" sz="2800" smtClean="0"/>
              <a:t>schakelen.</a:t>
            </a:r>
          </a:p>
          <a:p>
            <a:pPr eaLnBrk="1" hangingPunct="1"/>
            <a:r>
              <a:rPr lang="nl-NL" sz="2800" smtClean="0"/>
              <a:t>Bij embryonale ontwikkeling.</a:t>
            </a:r>
          </a:p>
          <a:p>
            <a:pPr eaLnBrk="1" hangingPunct="1"/>
            <a:r>
              <a:rPr lang="en-US" sz="2800" smtClean="0"/>
              <a:t>Bijv. Specialiseren tot spiercellen? Actine en myosine: andere specifieke eiwitten NIET</a:t>
            </a:r>
            <a:endParaRPr lang="nl-NL" sz="2800" smtClean="0"/>
          </a:p>
          <a:p>
            <a:pPr eaLnBrk="1" hangingPunct="1"/>
            <a:endParaRPr lang="nl-NL" smtClean="0"/>
          </a:p>
        </p:txBody>
      </p:sp>
      <p:pic>
        <p:nvPicPr>
          <p:cNvPr id="10244" name="Picture 2" descr="F:\DATA\FOTO'S 3 START PP'S\P10007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369</Words>
  <Application>Microsoft Office PowerPoint</Application>
  <PresentationFormat>Diavoorstelling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Office-thema</vt:lpstr>
      <vt:lpstr>6A1 Stofwisseling</vt:lpstr>
      <vt:lpstr>Genexpressie</vt:lpstr>
      <vt:lpstr>Enzyminductie.</vt:lpstr>
      <vt:lpstr>Soorten genen.</vt:lpstr>
      <vt:lpstr>Blokkering van genen.</vt:lpstr>
      <vt:lpstr>De repressor blokkeert de operator. De repressor is geblokeerd  geen eiwitsynthese </vt:lpstr>
      <vt:lpstr>Lactose blokkeert de repressor dus opheffing repressie door inductor. De operator is vrij  mRNA synthese   eiwitsynthese </vt:lpstr>
      <vt:lpstr>Blokkeren van de repressor.</vt:lpstr>
      <vt:lpstr>Mastergenen.</vt:lpstr>
      <vt:lpstr>DNA bevat ‘overbodige’ stukken</vt:lpstr>
      <vt:lpstr>De introns worden uit het mRNA geknipt.</vt:lpstr>
      <vt:lpstr>RNA-interferentie. RNA speelt een rol bij regulatie van de genexpressie. En ‘dicer’ knipt korte stukjes = micro RNA  (miRNA). miRNA bindt aan een eiwit    miRNA-eiwitcomplex. Dit eiwitcomplex blokkeert de translatie  en breekt doel-m_RNA af</vt:lpstr>
      <vt:lpstr>                           Mutaties.</vt:lpstr>
      <vt:lpstr>Mutaties.</vt:lpstr>
      <vt:lpstr>Mutagene straling.</vt:lpstr>
      <vt:lpstr>Chromosoom-mutatie.</vt:lpstr>
      <vt:lpstr>Genoom mutatie</vt:lpstr>
      <vt:lpstr>Non-disjunctie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6A1 Stofwisseling</dc:title>
  <dc:creator>hrm</dc:creator>
  <cp:lastModifiedBy>Admin</cp:lastModifiedBy>
  <cp:revision>1</cp:revision>
  <dcterms:created xsi:type="dcterms:W3CDTF">2013-09-20T09:36:50Z</dcterms:created>
  <dcterms:modified xsi:type="dcterms:W3CDTF">2016-09-07T17:43:45Z</dcterms:modified>
</cp:coreProperties>
</file>